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632" r:id="rId2"/>
    <p:sldId id="633" r:id="rId3"/>
    <p:sldId id="634" r:id="rId4"/>
    <p:sldId id="635" r:id="rId5"/>
    <p:sldId id="256" r:id="rId6"/>
    <p:sldId id="263" r:id="rId7"/>
    <p:sldId id="576" r:id="rId8"/>
    <p:sldId id="637" r:id="rId9"/>
    <p:sldId id="636" r:id="rId10"/>
    <p:sldId id="638" r:id="rId11"/>
    <p:sldId id="639" r:id="rId12"/>
    <p:sldId id="608" r:id="rId13"/>
    <p:sldId id="640" r:id="rId14"/>
    <p:sldId id="641" r:id="rId15"/>
    <p:sldId id="643" r:id="rId16"/>
    <p:sldId id="642" r:id="rId17"/>
    <p:sldId id="644" r:id="rId18"/>
    <p:sldId id="351" r:id="rId19"/>
    <p:sldId id="463" r:id="rId20"/>
    <p:sldId id="615" r:id="rId21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5A00"/>
    <a:srgbClr val="BC8F00"/>
    <a:srgbClr val="00B050"/>
    <a:srgbClr val="E1E1E1"/>
    <a:srgbClr val="9CBD8D"/>
    <a:srgbClr val="D5E3CF"/>
    <a:srgbClr val="8C1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1441" autoAdjust="0"/>
  </p:normalViewPr>
  <p:slideViewPr>
    <p:cSldViewPr snapToGrid="0">
      <p:cViewPr varScale="1">
        <p:scale>
          <a:sx n="83" d="100"/>
          <a:sy n="83" d="100"/>
        </p:scale>
        <p:origin x="45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4A6C1-B0A7-4C65-9777-F5B3323CF083}" type="datetimeFigureOut">
              <a:rPr lang="en-AU" smtClean="0"/>
              <a:t>14/10/2020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6A51B3-9319-42D0-A550-90C1F3CDF38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74691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5A372-E219-4A47-9B57-DAB16DC91C8E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9ABA3-72B8-441F-AA9B-D3737D2CB9D9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286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95090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7032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61597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649230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97639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995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837132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1846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8694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96602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12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14/10/2020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79094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Scientists use symbols to represent the names of different elements.</a:t>
            </a:r>
          </a:p>
          <a:p>
            <a:endParaRPr lang="en-AU" sz="2800" dirty="0"/>
          </a:p>
          <a:p>
            <a:r>
              <a:rPr lang="en-AU" sz="2800" dirty="0" smtClean="0"/>
              <a:t>Element symbols consist of one or two letters.  The first letter is always a capital, and if there is a second letter it is always in lower case.</a:t>
            </a:r>
          </a:p>
          <a:p>
            <a:endParaRPr lang="en-AU" sz="2800" dirty="0"/>
          </a:p>
          <a:p>
            <a:r>
              <a:rPr lang="en-AU" sz="2800" dirty="0" smtClean="0"/>
              <a:t>What is wrong with each of the symbols below?</a:t>
            </a:r>
          </a:p>
          <a:p>
            <a:endParaRPr lang="en-AU" sz="2800" dirty="0"/>
          </a:p>
          <a:p>
            <a:r>
              <a:rPr lang="en-AU" sz="2800" dirty="0" smtClean="0"/>
              <a:t>	Aluminium:  AL</a:t>
            </a:r>
          </a:p>
          <a:p>
            <a:endParaRPr lang="en-AU" sz="2800" dirty="0"/>
          </a:p>
          <a:p>
            <a:r>
              <a:rPr lang="en-AU" sz="2800" dirty="0" smtClean="0"/>
              <a:t>	Nickel:  </a:t>
            </a:r>
            <a:r>
              <a:rPr lang="en-AU" sz="2800" dirty="0" err="1" smtClean="0"/>
              <a:t>Nic</a:t>
            </a:r>
            <a:endParaRPr lang="en-AU" sz="2800" dirty="0" smtClean="0"/>
          </a:p>
          <a:p>
            <a:endParaRPr lang="en-AU" sz="2800" dirty="0"/>
          </a:p>
          <a:p>
            <a:r>
              <a:rPr lang="en-AU" sz="2800" dirty="0" smtClean="0"/>
              <a:t>	Carbon:  c</a:t>
            </a:r>
          </a:p>
        </p:txBody>
      </p:sp>
    </p:spTree>
    <p:extLst>
      <p:ext uri="{BB962C8B-B14F-4D97-AF65-F5344CB8AC3E}">
        <p14:creationId xmlns:p14="http://schemas.microsoft.com/office/powerpoint/2010/main" val="3920271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2935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Structure of an Atom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number of protons in the nucleus of an atom determines which element the atom is.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All atoms of an element have the same number of protons.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For example, all carbon atoms have 6 protons.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This is referred to as the </a:t>
            </a:r>
            <a:r>
              <a:rPr lang="en-AU" sz="2800" b="1" dirty="0" smtClean="0"/>
              <a:t>atomic number </a:t>
            </a:r>
            <a:r>
              <a:rPr lang="en-AU" sz="2800" dirty="0" smtClean="0"/>
              <a:t>of the element.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241845"/>
              </p:ext>
            </p:extLst>
          </p:nvPr>
        </p:nvGraphicFramePr>
        <p:xfrm>
          <a:off x="9523075" y="160203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1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determines which type of element an atom is?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1516185"/>
              </p:ext>
            </p:extLst>
          </p:nvPr>
        </p:nvGraphicFramePr>
        <p:xfrm>
          <a:off x="9523074" y="1689343"/>
          <a:ext cx="2463077" cy="15544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An element has an atomic number of 16.  How many protons are in its nucleus?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001448"/>
              </p:ext>
            </p:extLst>
          </p:nvPr>
        </p:nvGraphicFramePr>
        <p:xfrm>
          <a:off x="9523072" y="3492803"/>
          <a:ext cx="2463077" cy="15544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atomic number of the atom in the picture?  How do you know.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289158"/>
              </p:ext>
            </p:extLst>
          </p:nvPr>
        </p:nvGraphicFramePr>
        <p:xfrm>
          <a:off x="9451629" y="5412907"/>
          <a:ext cx="2605964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 smtClean="0"/>
                        <a:t>Subatomic: smaller than, or occurring within, an atom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282" y="3674028"/>
            <a:ext cx="2892058" cy="29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439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7710" t="6172" r="17216" b="6660"/>
          <a:stretch/>
        </p:blipFill>
        <p:spPr>
          <a:xfrm>
            <a:off x="7080826" y="3609447"/>
            <a:ext cx="2789208" cy="25074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" y="732983"/>
            <a:ext cx="757974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Structure of an Atom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neutral atom has the same number of protons as electrons.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This means that the number of positive   charges equals the number of negative charges.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charges balance each other, so the entire atom has no charge.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For example, the atom in the picture has three positive protons and three negative electrons, so it has no overall charge.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3570895"/>
              </p:ext>
            </p:extLst>
          </p:nvPr>
        </p:nvGraphicFramePr>
        <p:xfrm>
          <a:off x="9523075" y="160203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1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If a neutral atom has </a:t>
                      </a:r>
                      <a:r>
                        <a:rPr lang="en-AU" baseline="0" smtClean="0"/>
                        <a:t>11 electrons, </a:t>
                      </a:r>
                      <a:r>
                        <a:rPr lang="en-AU" baseline="0" dirty="0" smtClean="0"/>
                        <a:t>how many protons does it have?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4841300"/>
              </p:ext>
            </p:extLst>
          </p:nvPr>
        </p:nvGraphicFramePr>
        <p:xfrm>
          <a:off x="9523074" y="1689343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Why does a neutral atom have no charge?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370111"/>
              </p:ext>
            </p:extLst>
          </p:nvPr>
        </p:nvGraphicFramePr>
        <p:xfrm>
          <a:off x="9523072" y="2944163"/>
          <a:ext cx="2463077" cy="15544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atom</a:t>
                      </a:r>
                      <a:r>
                        <a:rPr lang="en-AU" baseline="0" dirty="0" smtClean="0"/>
                        <a:t> shown at the bottom of the slide a neutral atom? Explain your choice.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289158"/>
              </p:ext>
            </p:extLst>
          </p:nvPr>
        </p:nvGraphicFramePr>
        <p:xfrm>
          <a:off x="9451629" y="5412907"/>
          <a:ext cx="2605964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 smtClean="0"/>
                        <a:t>Subatomic: smaller than, or occurring within, an atom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059" y="148208"/>
            <a:ext cx="2892058" cy="29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441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3000374"/>
            <a:ext cx="6590581" cy="789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>
                <a:latin typeface="+mn-lt"/>
                <a:sym typeface="Wingdings" panose="05000000000000000000" pitchFamily="2" charset="2"/>
              </a:rPr>
              <a:t>D</a:t>
            </a: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escribe the structure of the lithium atom.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954981"/>
              </p:ext>
            </p:extLst>
          </p:nvPr>
        </p:nvGraphicFramePr>
        <p:xfrm>
          <a:off x="1243" y="830358"/>
          <a:ext cx="6635346" cy="20726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63534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the Structure</a:t>
                      </a:r>
                      <a:r>
                        <a:rPr lang="en-AU" sz="2400" baseline="0" dirty="0" smtClean="0"/>
                        <a:t> of an Atom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protons and neutrons in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electrons orbiting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State whether the atom is neutral or charged.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neutral = number of protons and electrons is </a:t>
                      </a:r>
                      <a:r>
                        <a:rPr lang="en-AU" sz="2000" b="1" baseline="0" dirty="0" smtClean="0"/>
                        <a:t>equal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charged = number of protons and electrons is </a:t>
                      </a:r>
                      <a:r>
                        <a:rPr lang="en-AU" sz="2000" b="1" baseline="0" dirty="0" smtClean="0"/>
                        <a:t>not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" name="Title 1"/>
          <p:cNvSpPr txBox="1">
            <a:spLocks/>
          </p:cNvSpPr>
          <p:nvPr/>
        </p:nvSpPr>
        <p:spPr>
          <a:xfrm>
            <a:off x="0" y="3789719"/>
            <a:ext cx="6590581" cy="25018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3 protons and 4 neutrons in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3 electrons orbiting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 atom is neutral because the number of protons and electrons is equal.</a:t>
            </a:r>
            <a:endParaRPr lang="en-AU" sz="2800" dirty="0">
              <a:solidFill>
                <a:srgbClr val="765A00"/>
              </a:solidFill>
              <a:latin typeface="+mn-lt"/>
              <a:sym typeface="Wingdings" panose="05000000000000000000" pitchFamily="2" charset="2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510" y="2323180"/>
            <a:ext cx="4116573" cy="4241483"/>
          </a:xfrm>
          <a:prstGeom prst="rect">
            <a:avLst/>
          </a:prstGeom>
        </p:spPr>
      </p:pic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300505"/>
              </p:ext>
            </p:extLst>
          </p:nvPr>
        </p:nvGraphicFramePr>
        <p:xfrm>
          <a:off x="6848291" y="169672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protons</a:t>
                      </a:r>
                      <a:r>
                        <a:rPr lang="en-AU" baseline="0" dirty="0" smtClean="0"/>
                        <a:t> and neutrons are in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506670"/>
              </p:ext>
            </p:extLst>
          </p:nvPr>
        </p:nvGraphicFramePr>
        <p:xfrm>
          <a:off x="9523070" y="165097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electrons </a:t>
                      </a:r>
                      <a:r>
                        <a:rPr lang="en-AU" baseline="0" dirty="0" smtClean="0"/>
                        <a:t>are orbiting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124906"/>
              </p:ext>
            </p:extLst>
          </p:nvPr>
        </p:nvGraphicFramePr>
        <p:xfrm>
          <a:off x="9523069" y="1452274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atom neutral or charged?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4864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22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3000373"/>
            <a:ext cx="6734213" cy="789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>
                <a:latin typeface="+mn-lt"/>
                <a:sym typeface="Wingdings" panose="05000000000000000000" pitchFamily="2" charset="2"/>
              </a:rPr>
              <a:t>D</a:t>
            </a: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escribe the structure of the beryllium atom.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954981"/>
              </p:ext>
            </p:extLst>
          </p:nvPr>
        </p:nvGraphicFramePr>
        <p:xfrm>
          <a:off x="1243" y="830358"/>
          <a:ext cx="6635346" cy="20726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63534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the Structure</a:t>
                      </a:r>
                      <a:r>
                        <a:rPr lang="en-AU" sz="2400" baseline="0" dirty="0" smtClean="0"/>
                        <a:t> of an Atom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protons and neutrons in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electrons orbiting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State whether the atom is neutral or charged.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neutral = number of protons and electrons is </a:t>
                      </a:r>
                      <a:r>
                        <a:rPr lang="en-AU" sz="2000" b="1" baseline="0" dirty="0" smtClean="0"/>
                        <a:t>equal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charged = number of protons and electrons is </a:t>
                      </a:r>
                      <a:r>
                        <a:rPr lang="en-AU" sz="2000" b="1" baseline="0" dirty="0" smtClean="0"/>
                        <a:t>not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946076"/>
              </p:ext>
            </p:extLst>
          </p:nvPr>
        </p:nvGraphicFramePr>
        <p:xfrm>
          <a:off x="6848291" y="169672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protons</a:t>
                      </a:r>
                      <a:r>
                        <a:rPr lang="en-AU" baseline="0" dirty="0" smtClean="0"/>
                        <a:t> and neutrons are in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866531"/>
              </p:ext>
            </p:extLst>
          </p:nvPr>
        </p:nvGraphicFramePr>
        <p:xfrm>
          <a:off x="9523070" y="165097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electrons </a:t>
                      </a:r>
                      <a:r>
                        <a:rPr lang="en-AU" baseline="0" dirty="0" smtClean="0"/>
                        <a:t>are orbiting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362798"/>
              </p:ext>
            </p:extLst>
          </p:nvPr>
        </p:nvGraphicFramePr>
        <p:xfrm>
          <a:off x="9523069" y="1452274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atom neutral or charged?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" name="Title 1"/>
          <p:cNvSpPr txBox="1">
            <a:spLocks/>
          </p:cNvSpPr>
          <p:nvPr/>
        </p:nvSpPr>
        <p:spPr>
          <a:xfrm>
            <a:off x="0" y="3789719"/>
            <a:ext cx="6636589" cy="25018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4 protons and 3 neutrons in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3 electrons orbiting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 atom is charged because the number of protons and electrons is not equal.</a:t>
            </a:r>
            <a:endParaRPr lang="en-AU" sz="2800" dirty="0">
              <a:solidFill>
                <a:srgbClr val="765A00"/>
              </a:solidFill>
              <a:latin typeface="+mn-lt"/>
              <a:sym typeface="Wingdings" panose="05000000000000000000" pitchFamily="2" charset="2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6848291" y="2600404"/>
            <a:ext cx="4303414" cy="3984417"/>
            <a:chOff x="6848291" y="2600404"/>
            <a:chExt cx="4303414" cy="3984417"/>
          </a:xfrm>
        </p:grpSpPr>
        <p:pic>
          <p:nvPicPr>
            <p:cNvPr id="11" name="Picture 10" descr="Image result for rutherford atomic structure"/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24" t="10785" r="42066" b="2580"/>
            <a:stretch/>
          </p:blipFill>
          <p:spPr bwMode="auto">
            <a:xfrm>
              <a:off x="6848291" y="2600404"/>
              <a:ext cx="4189336" cy="398441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" name="TextBox 1"/>
            <p:cNvSpPr txBox="1"/>
            <p:nvPr/>
          </p:nvSpPr>
          <p:spPr>
            <a:xfrm>
              <a:off x="10097506" y="4546708"/>
              <a:ext cx="1054199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r"/>
              <a:r>
                <a:rPr lang="en-AU" sz="2000" dirty="0" smtClean="0"/>
                <a:t>Neutron</a:t>
              </a:r>
              <a:endParaRPr lang="en-AU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148738" y="4267490"/>
              <a:ext cx="891398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AU" sz="2000" dirty="0" smtClean="0"/>
                <a:t>Proton</a:t>
              </a:r>
              <a:endParaRPr lang="en-AU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092493" y="5621528"/>
              <a:ext cx="1047786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r"/>
              <a:r>
                <a:rPr lang="en-AU" sz="2000" dirty="0" smtClean="0"/>
                <a:t>Electron</a:t>
              </a:r>
              <a:endParaRPr lang="en-AU" dirty="0"/>
            </a:p>
          </p:txBody>
        </p:sp>
        <p:cxnSp>
          <p:nvCxnSpPr>
            <p:cNvPr id="5" name="Straight Arrow Connector 4"/>
            <p:cNvCxnSpPr/>
            <p:nvPr/>
          </p:nvCxnSpPr>
          <p:spPr>
            <a:xfrm flipH="1" flipV="1">
              <a:off x="8927774" y="4467545"/>
              <a:ext cx="1227788" cy="761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H="1">
              <a:off x="8874457" y="4751931"/>
              <a:ext cx="1237659" cy="244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H="1" flipV="1">
              <a:off x="9045054" y="5831819"/>
              <a:ext cx="1057446" cy="1046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22867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22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3000374"/>
            <a:ext cx="6590581" cy="789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>
                <a:latin typeface="+mn-lt"/>
                <a:sym typeface="Wingdings" panose="05000000000000000000" pitchFamily="2" charset="2"/>
              </a:rPr>
              <a:t>D</a:t>
            </a: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escribe the structure of the helium atom.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954981"/>
              </p:ext>
            </p:extLst>
          </p:nvPr>
        </p:nvGraphicFramePr>
        <p:xfrm>
          <a:off x="1243" y="830358"/>
          <a:ext cx="6635346" cy="20726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63534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the Structure</a:t>
                      </a:r>
                      <a:r>
                        <a:rPr lang="en-AU" sz="2400" baseline="0" dirty="0" smtClean="0"/>
                        <a:t> of an Atom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protons and neutrons in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electrons orbiting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State whether the atom is neutral or charged.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neutral = number of protons and electrons is </a:t>
                      </a:r>
                      <a:r>
                        <a:rPr lang="en-AU" sz="2000" b="1" baseline="0" dirty="0" smtClean="0"/>
                        <a:t>equal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charged = number of protons and electrons is </a:t>
                      </a:r>
                      <a:r>
                        <a:rPr lang="en-AU" sz="2000" b="1" baseline="0" dirty="0" smtClean="0"/>
                        <a:t>not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" name="Title 1"/>
          <p:cNvSpPr txBox="1">
            <a:spLocks/>
          </p:cNvSpPr>
          <p:nvPr/>
        </p:nvSpPr>
        <p:spPr>
          <a:xfrm>
            <a:off x="0" y="3789719"/>
            <a:ext cx="6590581" cy="25018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2 protons and 2 neutrons in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2 electrons orbiting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 atom is neutral because the number of protons and electrons is equal.</a:t>
            </a:r>
            <a:endParaRPr lang="en-AU" sz="2800" dirty="0">
              <a:solidFill>
                <a:srgbClr val="765A00"/>
              </a:solidFill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300505"/>
              </p:ext>
            </p:extLst>
          </p:nvPr>
        </p:nvGraphicFramePr>
        <p:xfrm>
          <a:off x="6848291" y="169672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protons</a:t>
                      </a:r>
                      <a:r>
                        <a:rPr lang="en-AU" baseline="0" dirty="0" smtClean="0"/>
                        <a:t> and neutrons are in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506670"/>
              </p:ext>
            </p:extLst>
          </p:nvPr>
        </p:nvGraphicFramePr>
        <p:xfrm>
          <a:off x="9523070" y="165097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electrons </a:t>
                      </a:r>
                      <a:r>
                        <a:rPr lang="en-AU" baseline="0" dirty="0" smtClean="0"/>
                        <a:t>are orbiting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124906"/>
              </p:ext>
            </p:extLst>
          </p:nvPr>
        </p:nvGraphicFramePr>
        <p:xfrm>
          <a:off x="9523069" y="1452274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atom neutral or charged?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8" name="Picture 17" descr="Related image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1" t="3850" b="5722"/>
          <a:stretch/>
        </p:blipFill>
        <p:spPr bwMode="auto">
          <a:xfrm>
            <a:off x="6590581" y="2902998"/>
            <a:ext cx="5537780" cy="37288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19552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22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3000374"/>
            <a:ext cx="6590581" cy="789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>
                <a:latin typeface="+mn-lt"/>
                <a:sym typeface="Wingdings" panose="05000000000000000000" pitchFamily="2" charset="2"/>
              </a:rPr>
              <a:t>D</a:t>
            </a: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escribe the structure of the carbon atom.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954981"/>
              </p:ext>
            </p:extLst>
          </p:nvPr>
        </p:nvGraphicFramePr>
        <p:xfrm>
          <a:off x="1243" y="830358"/>
          <a:ext cx="6635346" cy="20726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63534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the Structure</a:t>
                      </a:r>
                      <a:r>
                        <a:rPr lang="en-AU" sz="2400" baseline="0" dirty="0" smtClean="0"/>
                        <a:t> of an Atom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protons and neutrons in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electrons orbiting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State whether the atom is neutral or charged.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neutral = number of protons and electrons is </a:t>
                      </a:r>
                      <a:r>
                        <a:rPr lang="en-AU" sz="2000" b="1" baseline="0" dirty="0" smtClean="0"/>
                        <a:t>equal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charged = number of protons and electrons is </a:t>
                      </a:r>
                      <a:r>
                        <a:rPr lang="en-AU" sz="2000" b="1" baseline="0" dirty="0" smtClean="0"/>
                        <a:t>not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" name="Title 1"/>
          <p:cNvSpPr txBox="1">
            <a:spLocks/>
          </p:cNvSpPr>
          <p:nvPr/>
        </p:nvSpPr>
        <p:spPr>
          <a:xfrm>
            <a:off x="0" y="3789719"/>
            <a:ext cx="6590581" cy="25018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___ protons and ___ neutrons in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___ electrons orbiting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 atom is ________ because __________.</a:t>
            </a:r>
            <a:endParaRPr lang="en-AU" sz="2800" dirty="0">
              <a:solidFill>
                <a:srgbClr val="765A00"/>
              </a:solidFill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300505"/>
              </p:ext>
            </p:extLst>
          </p:nvPr>
        </p:nvGraphicFramePr>
        <p:xfrm>
          <a:off x="6848291" y="169672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protons</a:t>
                      </a:r>
                      <a:r>
                        <a:rPr lang="en-AU" baseline="0" dirty="0" smtClean="0"/>
                        <a:t> and neutrons are in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506670"/>
              </p:ext>
            </p:extLst>
          </p:nvPr>
        </p:nvGraphicFramePr>
        <p:xfrm>
          <a:off x="9523070" y="165097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electrons </a:t>
                      </a:r>
                      <a:r>
                        <a:rPr lang="en-AU" baseline="0" dirty="0" smtClean="0"/>
                        <a:t>are orbiting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4" name="Picture 13" descr="Image result for rutherford atomic structure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97" t="9220" r="12782" b="9696"/>
          <a:stretch/>
        </p:blipFill>
        <p:spPr bwMode="auto">
          <a:xfrm>
            <a:off x="6848290" y="2200200"/>
            <a:ext cx="4199573" cy="464415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124906"/>
              </p:ext>
            </p:extLst>
          </p:nvPr>
        </p:nvGraphicFramePr>
        <p:xfrm>
          <a:off x="9523069" y="1452274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atom neutral or charged?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1379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3000374"/>
            <a:ext cx="6590581" cy="789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>
                <a:latin typeface="+mn-lt"/>
                <a:sym typeface="Wingdings" panose="05000000000000000000" pitchFamily="2" charset="2"/>
              </a:rPr>
              <a:t>D</a:t>
            </a: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escribe the structure of the helium atom.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954981"/>
              </p:ext>
            </p:extLst>
          </p:nvPr>
        </p:nvGraphicFramePr>
        <p:xfrm>
          <a:off x="1243" y="830358"/>
          <a:ext cx="6635346" cy="20726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63534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the Structure</a:t>
                      </a:r>
                      <a:r>
                        <a:rPr lang="en-AU" sz="2400" baseline="0" dirty="0" smtClean="0"/>
                        <a:t> of an Atom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protons and neutrons in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electrons orbiting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State whether the atom is neutral or charged.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neutral = number of protons and electrons is </a:t>
                      </a:r>
                      <a:r>
                        <a:rPr lang="en-AU" sz="2000" b="1" baseline="0" dirty="0" smtClean="0"/>
                        <a:t>equal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charged = number of protons and electrons is </a:t>
                      </a:r>
                      <a:r>
                        <a:rPr lang="en-AU" sz="2000" b="1" baseline="0" dirty="0" smtClean="0"/>
                        <a:t>not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300505"/>
              </p:ext>
            </p:extLst>
          </p:nvPr>
        </p:nvGraphicFramePr>
        <p:xfrm>
          <a:off x="6848291" y="169672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protons</a:t>
                      </a:r>
                      <a:r>
                        <a:rPr lang="en-AU" baseline="0" dirty="0" smtClean="0"/>
                        <a:t> and neutrons are in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506670"/>
              </p:ext>
            </p:extLst>
          </p:nvPr>
        </p:nvGraphicFramePr>
        <p:xfrm>
          <a:off x="9523070" y="165097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electrons </a:t>
                      </a:r>
                      <a:r>
                        <a:rPr lang="en-AU" baseline="0" dirty="0" smtClean="0"/>
                        <a:t>are orbiting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124906"/>
              </p:ext>
            </p:extLst>
          </p:nvPr>
        </p:nvGraphicFramePr>
        <p:xfrm>
          <a:off x="9523069" y="1452274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atom neutral or charged?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17710" t="6172" r="17216" b="6660"/>
          <a:stretch/>
        </p:blipFill>
        <p:spPr>
          <a:xfrm>
            <a:off x="6782463" y="2550951"/>
            <a:ext cx="4709637" cy="4233818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0" y="3789719"/>
            <a:ext cx="6590581" cy="25018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___ protons and ___ neutrons in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___ electrons orbiting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 atom is ________ because __________.</a:t>
            </a:r>
            <a:endParaRPr lang="en-AU" sz="2800" dirty="0">
              <a:solidFill>
                <a:srgbClr val="765A00"/>
              </a:solidFill>
              <a:latin typeface="+mn-lt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7474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954981"/>
              </p:ext>
            </p:extLst>
          </p:nvPr>
        </p:nvGraphicFramePr>
        <p:xfrm>
          <a:off x="1243" y="830358"/>
          <a:ext cx="6635346" cy="20726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63534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the Structure</a:t>
                      </a:r>
                      <a:r>
                        <a:rPr lang="en-AU" sz="2400" baseline="0" dirty="0" smtClean="0"/>
                        <a:t> of an Atom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protons and neutrons in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electrons orbiting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State whether the atom is neutral or charged.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neutral = number of protons and electrons is </a:t>
                      </a:r>
                      <a:r>
                        <a:rPr lang="en-AU" sz="2000" b="1" baseline="0" dirty="0" smtClean="0"/>
                        <a:t>equal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charged = number of protons and electrons is </a:t>
                      </a:r>
                      <a:r>
                        <a:rPr lang="en-AU" sz="2000" b="1" baseline="0" dirty="0" smtClean="0"/>
                        <a:t>not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300505"/>
              </p:ext>
            </p:extLst>
          </p:nvPr>
        </p:nvGraphicFramePr>
        <p:xfrm>
          <a:off x="6848291" y="169672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protons</a:t>
                      </a:r>
                      <a:r>
                        <a:rPr lang="en-AU" baseline="0" dirty="0" smtClean="0"/>
                        <a:t> and neutrons are in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506670"/>
              </p:ext>
            </p:extLst>
          </p:nvPr>
        </p:nvGraphicFramePr>
        <p:xfrm>
          <a:off x="9523070" y="165097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many electrons </a:t>
                      </a:r>
                      <a:r>
                        <a:rPr lang="en-AU" baseline="0" dirty="0" smtClean="0"/>
                        <a:t>are orbiting the nucleus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124906"/>
              </p:ext>
            </p:extLst>
          </p:nvPr>
        </p:nvGraphicFramePr>
        <p:xfrm>
          <a:off x="9523069" y="1452274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Is the atom neutral or charged?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Title 1"/>
          <p:cNvSpPr txBox="1">
            <a:spLocks/>
          </p:cNvSpPr>
          <p:nvPr/>
        </p:nvSpPr>
        <p:spPr>
          <a:xfrm>
            <a:off x="0" y="3789719"/>
            <a:ext cx="6590581" cy="25018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___ protons and ___ neutrons in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There are ___ electrons orbiting the nucleus.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765A00"/>
                </a:solidFill>
                <a:latin typeface="+mn-lt"/>
                <a:sym typeface="Wingdings" panose="05000000000000000000" pitchFamily="2" charset="2"/>
              </a:rPr>
              <a:t>The atom is ________ because __________.</a:t>
            </a:r>
            <a:endParaRPr lang="en-AU" sz="2800" dirty="0">
              <a:solidFill>
                <a:srgbClr val="765A00"/>
              </a:solidFill>
              <a:latin typeface="+mn-lt"/>
              <a:sym typeface="Wingdings" panose="05000000000000000000" pitchFamily="2" charset="2"/>
            </a:endParaRPr>
          </a:p>
        </p:txBody>
      </p:sp>
      <p:pic>
        <p:nvPicPr>
          <p:cNvPr id="11" name="Picture 10" descr="Image result for rutherford atomic structure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84" t="8016" r="17140" b="6941"/>
          <a:stretch/>
        </p:blipFill>
        <p:spPr bwMode="auto">
          <a:xfrm>
            <a:off x="6478951" y="3000373"/>
            <a:ext cx="5664834" cy="340393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0" y="3000374"/>
            <a:ext cx="6734755" cy="789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>
                <a:latin typeface="+mn-lt"/>
                <a:sym typeface="Wingdings" panose="05000000000000000000" pitchFamily="2" charset="2"/>
              </a:rPr>
              <a:t>D</a:t>
            </a: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escribe the structure of the </a:t>
            </a:r>
            <a:r>
              <a:rPr lang="en-AU" sz="2800" dirty="0">
                <a:latin typeface="+mn-lt"/>
                <a:sym typeface="Wingdings" panose="05000000000000000000" pitchFamily="2" charset="2"/>
              </a:rPr>
              <a:t>beryllium </a:t>
            </a: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atom.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28642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0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014888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205602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Knowing the internal structure of atoms will help you understand how elements are defined by their atomic number.</a:t>
            </a:r>
          </a:p>
          <a:p>
            <a:endParaRPr lang="en-AU" sz="2800" dirty="0"/>
          </a:p>
          <a:p>
            <a:r>
              <a:rPr lang="en-AU" sz="2800" dirty="0" smtClean="0"/>
              <a:t>It will also help you understand how and why elements interact with each other in predictable ways, and can combine to make many different substances.</a:t>
            </a:r>
            <a:endParaRPr lang="en-AU" sz="2800" dirty="0"/>
          </a:p>
        </p:txBody>
      </p:sp>
      <p:pic>
        <p:nvPicPr>
          <p:cNvPr id="1026" name="Picture 2" descr="Image result for atomic structure jok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3624" y="2979752"/>
            <a:ext cx="4748777" cy="3561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2688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311405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936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What are the three subatomic particles?  What are their charges?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1" y="1488023"/>
            <a:ext cx="2311405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" y="2072798"/>
            <a:ext cx="114514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If an atom is neutral, what does it say about the subatomic particles in the atom? </a:t>
            </a:r>
            <a:endParaRPr lang="en-AU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20657D86-99B7-4295-994D-BA25464B1A90}"/>
              </a:ext>
            </a:extLst>
          </p:cNvPr>
          <p:cNvSpPr txBox="1"/>
          <p:nvPr/>
        </p:nvSpPr>
        <p:spPr>
          <a:xfrm>
            <a:off x="-2" y="3258725"/>
            <a:ext cx="2311405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296E3605-FFA2-4D3E-988D-BB783EB6FD9F}"/>
              </a:ext>
            </a:extLst>
          </p:cNvPr>
          <p:cNvSpPr txBox="1"/>
          <p:nvPr/>
        </p:nvSpPr>
        <p:spPr>
          <a:xfrm>
            <a:off x="-2" y="3843500"/>
            <a:ext cx="30055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AU" sz="2800" dirty="0">
                <a:sym typeface="Wingdings" panose="05000000000000000000" pitchFamily="2" charset="2"/>
              </a:rPr>
              <a:t>Describe the structure of the </a:t>
            </a:r>
            <a:r>
              <a:rPr lang="en-AU" sz="2800" dirty="0" smtClean="0">
                <a:sym typeface="Wingdings" panose="05000000000000000000" pitchFamily="2" charset="2"/>
              </a:rPr>
              <a:t>fluorine atom</a:t>
            </a:r>
            <a:r>
              <a:rPr lang="en-AU" sz="2800" dirty="0"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11" name="Picture 10" descr="Image result for rutherford atomic structure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9" t="3075" r="3051" b="5255"/>
          <a:stretch/>
        </p:blipFill>
        <p:spPr bwMode="auto">
          <a:xfrm>
            <a:off x="4169653" y="2220844"/>
            <a:ext cx="7766642" cy="457752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0411060"/>
              </p:ext>
            </p:extLst>
          </p:nvPr>
        </p:nvGraphicFramePr>
        <p:xfrm>
          <a:off x="5300949" y="148203"/>
          <a:ext cx="6635346" cy="20726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63534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the Structure</a:t>
                      </a:r>
                      <a:r>
                        <a:rPr lang="en-AU" sz="2400" baseline="0" dirty="0" smtClean="0"/>
                        <a:t> of an Atom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protons and neutrons in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aseline="0" dirty="0" smtClean="0"/>
                        <a:t>State the number of electrons orbiting the nucleus.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State whether the atom is neutral or charged.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neutral = number of protons and electrons is </a:t>
                      </a:r>
                      <a:r>
                        <a:rPr lang="en-AU" sz="2000" b="1" baseline="0" dirty="0" smtClean="0"/>
                        <a:t>equal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AU" sz="2000" b="0" baseline="0" dirty="0" smtClean="0"/>
                        <a:t>           charged = number of protons and electrons is </a:t>
                      </a:r>
                      <a:r>
                        <a:rPr lang="en-AU" sz="2000" b="1" baseline="0" dirty="0" smtClean="0"/>
                        <a:t>not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382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79094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Scientists use symbols to represent the names of different elements.</a:t>
            </a:r>
          </a:p>
          <a:p>
            <a:endParaRPr lang="en-AU" sz="2800" dirty="0"/>
          </a:p>
          <a:p>
            <a:r>
              <a:rPr lang="en-AU" sz="2800" dirty="0" smtClean="0"/>
              <a:t>Most element symbols match the first and second letters of the element name.</a:t>
            </a:r>
            <a:endParaRPr lang="en-AU" sz="2800" dirty="0"/>
          </a:p>
          <a:p>
            <a:endParaRPr lang="en-AU" sz="2800" dirty="0" smtClean="0"/>
          </a:p>
          <a:p>
            <a:r>
              <a:rPr lang="en-AU" sz="2800" dirty="0" smtClean="0"/>
              <a:t>Think, pair, share:  What are the symbols for the elements below?</a:t>
            </a:r>
          </a:p>
          <a:p>
            <a:endParaRPr lang="en-AU" sz="2800" dirty="0"/>
          </a:p>
          <a:p>
            <a:r>
              <a:rPr lang="en-AU" sz="2800" dirty="0" smtClean="0"/>
              <a:t>Hydrogen</a:t>
            </a:r>
          </a:p>
          <a:p>
            <a:r>
              <a:rPr lang="en-AU" sz="2800" dirty="0" smtClean="0"/>
              <a:t>Carbon</a:t>
            </a:r>
          </a:p>
          <a:p>
            <a:r>
              <a:rPr lang="en-AU" sz="2800" dirty="0" smtClean="0"/>
              <a:t>Iodine</a:t>
            </a:r>
          </a:p>
          <a:p>
            <a:r>
              <a:rPr lang="en-AU" sz="2800" dirty="0" smtClean="0"/>
              <a:t>Neon</a:t>
            </a:r>
          </a:p>
          <a:p>
            <a:r>
              <a:rPr lang="en-AU" sz="2800" dirty="0" smtClean="0"/>
              <a:t>Calcium</a:t>
            </a:r>
          </a:p>
        </p:txBody>
      </p:sp>
    </p:spTree>
    <p:extLst>
      <p:ext uri="{BB962C8B-B14F-4D97-AF65-F5344CB8AC3E}">
        <p14:creationId xmlns:p14="http://schemas.microsoft.com/office/powerpoint/2010/main" val="101253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895468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1" y="584775"/>
            <a:ext cx="11271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Complete the “Structure of an Atom” worksheet on connect or paper copy.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052" y="1254856"/>
            <a:ext cx="5257800" cy="519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48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79094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Scientists use symbols to represent the names of different elements.</a:t>
            </a:r>
          </a:p>
          <a:p>
            <a:endParaRPr lang="en-AU" sz="2800" dirty="0"/>
          </a:p>
          <a:p>
            <a:r>
              <a:rPr lang="en-AU" sz="2800" dirty="0" smtClean="0"/>
              <a:t>Some element symbols match the first letter, but the second letter is taken from another part of the element name.</a:t>
            </a:r>
            <a:endParaRPr lang="en-AU" sz="2800" dirty="0"/>
          </a:p>
          <a:p>
            <a:endParaRPr lang="en-AU" sz="2800" dirty="0" smtClean="0"/>
          </a:p>
          <a:p>
            <a:r>
              <a:rPr lang="en-AU" sz="2800" dirty="0" smtClean="0"/>
              <a:t>Think, pair, share:  What is the name for the elements with the symbols below?</a:t>
            </a:r>
          </a:p>
          <a:p>
            <a:endParaRPr lang="en-AU" sz="2800" dirty="0"/>
          </a:p>
          <a:p>
            <a:r>
              <a:rPr lang="en-AU" sz="2800" dirty="0" smtClean="0"/>
              <a:t>Mg</a:t>
            </a:r>
          </a:p>
          <a:p>
            <a:r>
              <a:rPr lang="en-AU" sz="2800" dirty="0" smtClean="0"/>
              <a:t>Zn</a:t>
            </a:r>
          </a:p>
          <a:p>
            <a:r>
              <a:rPr lang="en-AU" sz="2800" dirty="0" smtClean="0"/>
              <a:t>Cl</a:t>
            </a:r>
          </a:p>
        </p:txBody>
      </p:sp>
    </p:spTree>
    <p:extLst>
      <p:ext uri="{BB962C8B-B14F-4D97-AF65-F5344CB8AC3E}">
        <p14:creationId xmlns:p14="http://schemas.microsoft.com/office/powerpoint/2010/main" val="149206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79094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Scientists use symbols to represent the names of different elements.</a:t>
            </a:r>
          </a:p>
          <a:p>
            <a:endParaRPr lang="en-AU" sz="2800" dirty="0"/>
          </a:p>
          <a:p>
            <a:r>
              <a:rPr lang="en-AU" sz="2800" dirty="0" smtClean="0"/>
              <a:t>Some element symbols don’t match the element name at all.  These symbols have been taken from the name of the element in another language, for example Latin.</a:t>
            </a:r>
            <a:endParaRPr lang="en-AU" sz="2800" dirty="0"/>
          </a:p>
          <a:p>
            <a:endParaRPr lang="en-AU" sz="2800" dirty="0" smtClean="0"/>
          </a:p>
          <a:p>
            <a:r>
              <a:rPr lang="en-AU" sz="2800" dirty="0" smtClean="0"/>
              <a:t>Think, pair, share:  What is the name for the elements with the symbols below?</a:t>
            </a:r>
          </a:p>
          <a:p>
            <a:endParaRPr lang="en-AU" sz="2800" dirty="0"/>
          </a:p>
          <a:p>
            <a:r>
              <a:rPr lang="en-AU" sz="2800" dirty="0" smtClean="0"/>
              <a:t>Na</a:t>
            </a:r>
          </a:p>
          <a:p>
            <a:r>
              <a:rPr lang="en-AU" sz="2800" dirty="0" smtClean="0"/>
              <a:t>Fe</a:t>
            </a:r>
          </a:p>
          <a:p>
            <a:r>
              <a:rPr lang="en-AU" sz="2800" dirty="0" smtClean="0"/>
              <a:t>Cu</a:t>
            </a:r>
          </a:p>
          <a:p>
            <a:r>
              <a:rPr lang="en-AU" sz="2800" dirty="0" smtClean="0"/>
              <a:t>Au</a:t>
            </a:r>
          </a:p>
          <a:p>
            <a:r>
              <a:rPr lang="en-AU" sz="2800" dirty="0" err="1" smtClean="0"/>
              <a:t>Pb</a:t>
            </a:r>
            <a:endParaRPr lang="en-AU" sz="2800" dirty="0" smtClean="0"/>
          </a:p>
        </p:txBody>
      </p:sp>
    </p:spTree>
    <p:extLst>
      <p:ext uri="{BB962C8B-B14F-4D97-AF65-F5344CB8AC3E}">
        <p14:creationId xmlns:p14="http://schemas.microsoft.com/office/powerpoint/2010/main" val="52984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ln w="38100">
            <a:solidFill>
              <a:schemeClr val="accent4"/>
            </a:solidFill>
          </a:ln>
        </p:spPr>
        <p:txBody>
          <a:bodyPr anchor="ctr"/>
          <a:lstStyle/>
          <a:p>
            <a:r>
              <a:rPr lang="en-AU" dirty="0" smtClean="0"/>
              <a:t>Atomic </a:t>
            </a:r>
            <a:r>
              <a:rPr lang="en-AU" dirty="0" smtClean="0"/>
              <a:t>Structure</a:t>
            </a:r>
            <a:br>
              <a:rPr lang="en-AU" dirty="0" smtClean="0"/>
            </a:br>
            <a:r>
              <a:rPr lang="en-AU" sz="3600" dirty="0" smtClean="0"/>
              <a:t>Year 9 Chemistry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590904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623210"/>
            <a:ext cx="4498548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746404"/>
              </p:ext>
            </p:extLst>
          </p:nvPr>
        </p:nvGraphicFramePr>
        <p:xfrm>
          <a:off x="9328245" y="244761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0" y="732983"/>
            <a:ext cx="95810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Describe the structure of atoms in terms of the three subatomic particles.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Identify and explain the difference between neutral and charge atoms.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3207985"/>
            <a:ext cx="778102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When you experience a small shock from “static electricity”, it is because an electric charge has built up on an object, through the movement of electrons. </a:t>
            </a:r>
          </a:p>
          <a:p>
            <a:endParaRPr lang="en-AU" sz="2800" dirty="0"/>
          </a:p>
          <a:p>
            <a:r>
              <a:rPr lang="en-AU" sz="2800" dirty="0" smtClean="0"/>
              <a:t>Think-pair-share: What is the charge on an electron? What is the other type of charged particle, and what is its charge?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762" y="3312544"/>
            <a:ext cx="4189740" cy="238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  <p:bldP spid="18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Matter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Matter is any substance that has mass and volume.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Matter can take many forms, including: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Solids – for example your chair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Liquids – for example water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Gases – for example oxygen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Matter is composed of tiny particles called atoms.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Atoms are usually represented as small, individual circles in diagrams.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However, atoms are themselves composed of even smaller parts, referred to as </a:t>
            </a:r>
            <a:r>
              <a:rPr lang="en-AU" sz="2800" b="1" dirty="0" smtClean="0"/>
              <a:t>subatomic particles</a:t>
            </a:r>
            <a:r>
              <a:rPr lang="en-AU" sz="2800" dirty="0" smtClean="0"/>
              <a:t>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904829"/>
              </p:ext>
            </p:extLst>
          </p:nvPr>
        </p:nvGraphicFramePr>
        <p:xfrm>
          <a:off x="9523075" y="160203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the definition of matter?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200967"/>
              </p:ext>
            </p:extLst>
          </p:nvPr>
        </p:nvGraphicFramePr>
        <p:xfrm>
          <a:off x="9523072" y="1415023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On your whiteboard, list three other examples of solids, liquids and gases.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9163112"/>
              </p:ext>
            </p:extLst>
          </p:nvPr>
        </p:nvGraphicFramePr>
        <p:xfrm>
          <a:off x="9523072" y="2944163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does the phrase</a:t>
                      </a:r>
                      <a:r>
                        <a:rPr lang="en-AU" baseline="0" dirty="0" smtClean="0"/>
                        <a:t> “subatomic particle” mean</a:t>
                      </a:r>
                      <a:r>
                        <a:rPr lang="en-AU" dirty="0" smtClean="0"/>
                        <a:t>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7967" y="2208183"/>
            <a:ext cx="3713756" cy="1522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339145"/>
              </p:ext>
            </p:extLst>
          </p:nvPr>
        </p:nvGraphicFramePr>
        <p:xfrm>
          <a:off x="9451629" y="5412907"/>
          <a:ext cx="2605964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 smtClean="0"/>
                        <a:t>Subatomic: smaller than, or occurring within, an atom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4974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sic Atomic Structure- A Look Inside the Atom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0000" end="1980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9563" y="196251"/>
            <a:ext cx="11473132" cy="645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44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7930551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Structure of an Atom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Atoms are made of three subatomic </a:t>
            </a:r>
          </a:p>
          <a:p>
            <a:r>
              <a:rPr lang="en-AU" sz="2800" dirty="0" smtClean="0"/>
              <a:t>     particles: </a:t>
            </a:r>
            <a:r>
              <a:rPr lang="en-AU" sz="2800" b="1" dirty="0" smtClean="0"/>
              <a:t>protons</a:t>
            </a:r>
            <a:r>
              <a:rPr lang="en-AU" sz="2800" dirty="0" smtClean="0"/>
              <a:t>, </a:t>
            </a:r>
            <a:r>
              <a:rPr lang="en-AU" sz="2800" b="1" dirty="0" smtClean="0"/>
              <a:t>neutrons</a:t>
            </a:r>
            <a:r>
              <a:rPr lang="en-AU" sz="2800" dirty="0" smtClean="0"/>
              <a:t> and </a:t>
            </a:r>
            <a:r>
              <a:rPr lang="en-AU" sz="2800" b="1" dirty="0" smtClean="0"/>
              <a:t>electrons</a:t>
            </a:r>
            <a:r>
              <a:rPr lang="en-AU" sz="28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Protons and neutrons are found in the centre of an atom, which is called the </a:t>
            </a:r>
            <a:r>
              <a:rPr lang="en-AU" sz="2800" b="1" dirty="0"/>
              <a:t>nucleus</a:t>
            </a:r>
            <a:r>
              <a:rPr lang="en-AU" sz="28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Electrons orbit the nucleus at very high speeds.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Some subatomic particles have electrical charges: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AU" sz="2800" b="1" dirty="0" smtClean="0"/>
              <a:t>Protons</a:t>
            </a:r>
            <a:r>
              <a:rPr lang="en-AU" sz="2800" dirty="0" smtClean="0"/>
              <a:t> have a </a:t>
            </a:r>
            <a:r>
              <a:rPr lang="en-AU" sz="2800" b="1" dirty="0" smtClean="0"/>
              <a:t>positive</a:t>
            </a:r>
            <a:r>
              <a:rPr lang="en-AU" sz="2800" dirty="0" smtClean="0"/>
              <a:t> (+) charge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AU" sz="2800" b="1" dirty="0" smtClean="0"/>
              <a:t>Electrons</a:t>
            </a:r>
            <a:r>
              <a:rPr lang="en-AU" sz="2800" dirty="0" smtClean="0"/>
              <a:t> have a </a:t>
            </a:r>
            <a:r>
              <a:rPr lang="en-AU" sz="2800" b="1" dirty="0" smtClean="0"/>
              <a:t>negative</a:t>
            </a:r>
            <a:r>
              <a:rPr lang="en-AU" sz="2800" dirty="0" smtClean="0"/>
              <a:t> (-) charge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AU" sz="2800" b="1" dirty="0" smtClean="0"/>
              <a:t>Neutrons</a:t>
            </a:r>
            <a:r>
              <a:rPr lang="en-AU" sz="2800" dirty="0" smtClean="0"/>
              <a:t> are neutral and have </a:t>
            </a:r>
            <a:r>
              <a:rPr lang="en-AU" sz="2800" b="1" dirty="0" smtClean="0"/>
              <a:t>no</a:t>
            </a:r>
            <a:r>
              <a:rPr lang="en-AU" sz="2800" dirty="0" smtClean="0"/>
              <a:t> </a:t>
            </a:r>
            <a:r>
              <a:rPr lang="en-AU" sz="2800" b="1" dirty="0" smtClean="0"/>
              <a:t>charge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926389"/>
              </p:ext>
            </p:extLst>
          </p:nvPr>
        </p:nvGraphicFramePr>
        <p:xfrm>
          <a:off x="9523075" y="160203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Which subatomic particles are negatively charged?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181850"/>
              </p:ext>
            </p:extLst>
          </p:nvPr>
        </p:nvGraphicFramePr>
        <p:xfrm>
          <a:off x="9523074" y="1689343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How are protons and electrons different to neutrons?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5389057"/>
              </p:ext>
            </p:extLst>
          </p:nvPr>
        </p:nvGraphicFramePr>
        <p:xfrm>
          <a:off x="9523073" y="3218483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4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are protons and neutrons different to electrons?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289158"/>
              </p:ext>
            </p:extLst>
          </p:nvPr>
        </p:nvGraphicFramePr>
        <p:xfrm>
          <a:off x="9451629" y="5412907"/>
          <a:ext cx="2605964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 smtClean="0"/>
                        <a:t>Subatomic: smaller than, or occurring within, an atom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082" y="22179"/>
            <a:ext cx="2892058" cy="2979812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5328905"/>
              </p:ext>
            </p:extLst>
          </p:nvPr>
        </p:nvGraphicFramePr>
        <p:xfrm>
          <a:off x="4139385" y="160203"/>
          <a:ext cx="264672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4672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Which subatomic particles are found in the nucleus?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8454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48634</TotalTime>
  <Words>1761</Words>
  <Application>Microsoft Office PowerPoint</Application>
  <PresentationFormat>Widescreen</PresentationFormat>
  <Paragraphs>259</Paragraphs>
  <Slides>20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Atomic Structure Year 9 Chemistry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Science</dc:title>
  <dc:creator>Microsoft account</dc:creator>
  <cp:lastModifiedBy>Microsoft account</cp:lastModifiedBy>
  <cp:revision>840</cp:revision>
  <cp:lastPrinted>2019-08-14T00:04:28Z</cp:lastPrinted>
  <dcterms:created xsi:type="dcterms:W3CDTF">2017-01-28T08:32:28Z</dcterms:created>
  <dcterms:modified xsi:type="dcterms:W3CDTF">2020-10-14T06:44:49Z</dcterms:modified>
</cp:coreProperties>
</file>

<file path=docProps/thumbnail.jpeg>
</file>